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4" r:id="rId4"/>
    <p:sldId id="282" r:id="rId5"/>
    <p:sldId id="269" r:id="rId6"/>
    <p:sldId id="277" r:id="rId7"/>
    <p:sldId id="278" r:id="rId8"/>
    <p:sldId id="276" r:id="rId9"/>
    <p:sldId id="271" r:id="rId10"/>
    <p:sldId id="280" r:id="rId11"/>
    <p:sldId id="281" r:id="rId12"/>
    <p:sldId id="275" r:id="rId13"/>
    <p:sldId id="279" r:id="rId14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FFFF"/>
    <a:srgbClr val="99CCFF"/>
    <a:srgbClr val="6699FF"/>
    <a:srgbClr val="FF99FF"/>
    <a:srgbClr val="FF66CC"/>
    <a:srgbClr val="FF6699"/>
    <a:srgbClr val="ED0C8B"/>
    <a:srgbClr val="660033"/>
    <a:srgbClr val="370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43" autoAdjust="0"/>
    <p:restoredTop sz="84307" autoAdjust="0"/>
  </p:normalViewPr>
  <p:slideViewPr>
    <p:cSldViewPr>
      <p:cViewPr varScale="1">
        <p:scale>
          <a:sx n="59" d="100"/>
          <a:sy n="59" d="100"/>
        </p:scale>
        <p:origin x="1548" y="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84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199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50825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573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50825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  <a:p>
            <a:pPr>
              <a:defRPr/>
            </a:pPr>
            <a:endParaRPr lang="nl-NL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5738" y="10156825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09CC8D86-5F40-4C3A-9500-89EFDD8DA4CC}" type="slidenum">
              <a:rPr lang="nl-NL"/>
              <a:pPr>
                <a:defRPr/>
              </a:pPr>
              <a:t>‹nr.›</a:t>
            </a:fld>
            <a:endParaRPr lang="nl-NL"/>
          </a:p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92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Informatiemodel RSGB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2 juni 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nl-NL"/>
              <a:t>Workshop standaardisatie in stelsel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D13208-0805-4D8F-9178-F6C6A00929C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9962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Informatiemodel RSGB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2 juni 2010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/>
          <a:p>
            <a:r>
              <a:rPr lang="nl-NL" smtClean="0"/>
              <a:t>Workshop standaardisatie in stelsel</a:t>
            </a:r>
          </a:p>
        </p:txBody>
      </p:sp>
      <p:sp>
        <p:nvSpPr>
          <p:cNvPr id="1126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E6DA90D-80E1-4585-94F8-14C74D72D13B}" type="slidenum">
              <a:rPr lang="nl-NL" smtClean="0"/>
              <a:pPr/>
              <a:t>1</a:t>
            </a:fld>
            <a:endParaRPr lang="nl-NL" smtClean="0"/>
          </a:p>
        </p:txBody>
      </p:sp>
      <p:sp>
        <p:nvSpPr>
          <p:cNvPr id="112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nl-NL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600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IMRO2012: standaard voor de ruimtelijke ordening waarin de plannen, visies, besluiten e.d. met hun objecten zijn gedefinieerd.</a:t>
            </a:r>
          </a:p>
          <a:p>
            <a:r>
              <a:rPr lang="nl-NL" dirty="0" smtClean="0"/>
              <a:t>STRI2012: de vereisten voor beschikbaarstelling voor de in het IMRO gedefinieerde plannen, visies, besluiten e.d. </a:t>
            </a:r>
          </a:p>
          <a:p>
            <a:r>
              <a:rPr lang="nl-NL" dirty="0" smtClean="0"/>
              <a:t>IMROPT2012: standaard voor objectgerichte planteksten voor de ruimtelijke ordening  waar vanuit IMRO naar wordt verwezen.</a:t>
            </a:r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767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IMRO2012: standaard voor de ruimtelijke ordening waarin de plannen, visies, besluiten e.d. met hun objecten zijn gedefinieerd.</a:t>
            </a:r>
          </a:p>
          <a:p>
            <a:r>
              <a:rPr lang="nl-NL" dirty="0" smtClean="0"/>
              <a:t>STRI2012: de vereisten voor beschikbaarstelling voor de in het IMRO gedefinieerde plannen, visies, besluiten e.d. </a:t>
            </a:r>
          </a:p>
          <a:p>
            <a:r>
              <a:rPr lang="nl-NL" dirty="0" smtClean="0"/>
              <a:t>IMROPT2012: standaard voor objectgerichte planteksten voor de ruimtelijke ordening  waar vanuit IMRO naar wordt verwezen.</a:t>
            </a:r>
            <a:endParaRPr lang="nl-NL" dirty="0"/>
          </a:p>
        </p:txBody>
      </p:sp>
      <p:sp>
        <p:nvSpPr>
          <p:cNvPr id="4" name="Tijdelijke aanduiding voor koptekst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Informatiemodel RSGB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2 juni 2010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Workshop standaardisatie in stelsel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pPr>
              <a:defRPr/>
            </a:pPr>
            <a:fld id="{34D13208-0805-4D8F-9178-F6C6A00929C9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717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E0F9A-4B08-4E79-9827-984FD0CF4BE2}" type="slidenum">
              <a:rPr lang="nl-NL"/>
              <a:pPr>
                <a:defRPr/>
              </a:pPr>
              <a:t>‹nr.›</a:t>
            </a:fld>
            <a:fld id="{7E0738A9-B58F-4C5A-BB4E-F20A0A072FA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3A055-105D-4752-8154-42421AB2DA84}" type="slidenum">
              <a:rPr lang="nl-NL"/>
              <a:pPr>
                <a:defRPr/>
              </a:pPr>
              <a:t>‹nr.›</a:t>
            </a:fld>
            <a:fld id="{33DE7FC7-AEC2-4C63-AE6C-4C4BF0AAD9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10388" y="1604963"/>
            <a:ext cx="2151062" cy="45243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300788" cy="45243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A1287-869D-4A79-B9AD-4027E1595485}" type="slidenum">
              <a:rPr lang="nl-NL"/>
              <a:pPr>
                <a:defRPr/>
              </a:pPr>
              <a:t>‹nr.›</a:t>
            </a:fld>
            <a:fld id="{F813F7A4-D918-49F8-8C57-69CD87B4517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75226-3A1D-4ABD-B4B5-FA0010C4D0F3}" type="slidenum">
              <a:rPr lang="nl-NL"/>
              <a:pPr>
                <a:defRPr/>
              </a:pPr>
              <a:t>‹nr.›</a:t>
            </a:fld>
            <a:fld id="{58B25128-6C98-46C2-893D-FB6C9EB8052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 bwMode="auto">
          <a:xfrm>
            <a:off x="467544" y="188640"/>
            <a:ext cx="1080120" cy="1296144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660033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/>
            </a:lvl1pPr>
            <a:lvl2pPr>
              <a:spcBef>
                <a:spcPts val="0"/>
              </a:spcBef>
              <a:spcAft>
                <a:spcPts val="0"/>
              </a:spcAft>
              <a:defRPr sz="2000">
                <a:solidFill>
                  <a:srgbClr val="ED0C8B"/>
                </a:solidFill>
              </a:defRPr>
            </a:lvl2pPr>
            <a:lvl3pPr>
              <a:defRPr sz="1800">
                <a:solidFill>
                  <a:srgbClr val="ED0C8B"/>
                </a:solidFill>
              </a:defRPr>
            </a:lvl3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B12CE-6DBC-45EE-8498-55E691D1C4D3}" type="slidenum">
              <a:rPr lang="nl-NL"/>
              <a:pPr>
                <a:defRPr/>
              </a:pPr>
              <a:t>‹nr.›</a:t>
            </a:fld>
            <a:fld id="{F4C801C1-DFE2-4FD7-AA45-24A787134AD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EC9D0-0376-4460-A33B-D701F381BEA6}" type="slidenum">
              <a:rPr lang="nl-NL"/>
              <a:pPr>
                <a:defRPr/>
              </a:pPr>
              <a:t>‹nr.›</a:t>
            </a:fld>
            <a:fld id="{F5445802-9697-455A-9185-E36F7DE199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29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E4714-986D-47F7-9370-011343F7DEC9}" type="slidenum">
              <a:rPr lang="nl-NL"/>
              <a:pPr>
                <a:defRPr/>
              </a:pPr>
              <a:t>‹nr.›</a:t>
            </a:fld>
            <a:fld id="{73FB222E-C73C-4A4A-AE81-C5F1950847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B7D6B-9BFD-4603-B0AC-9692C9F7CD97}" type="slidenum">
              <a:rPr lang="nl-NL"/>
              <a:pPr>
                <a:defRPr/>
              </a:pPr>
              <a:t>‹nr.›</a:t>
            </a:fld>
            <a:fld id="{E1EECE85-356C-4F8C-9197-16F4BAF43D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9BBB6-26D7-4AD6-BC90-541A01ED3C27}" type="slidenum">
              <a:rPr lang="nl-NL"/>
              <a:pPr>
                <a:defRPr/>
              </a:pPr>
              <a:t>‹nr.›</a:t>
            </a:fld>
            <a:fld id="{90C44ED8-320C-4FBB-B66A-82B1BEED67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49FB9-55D0-47B2-8321-621203AA6535}" type="slidenum">
              <a:rPr lang="nl-NL"/>
              <a:pPr>
                <a:defRPr/>
              </a:pPr>
              <a:t>‹nr.›</a:t>
            </a:fld>
            <a:fld id="{2830F9BA-0D2B-401F-ABD8-0988FEE09B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7DE12-0038-4B67-BEA6-B1FA8980FC28}" type="slidenum">
              <a:rPr lang="nl-NL"/>
              <a:pPr>
                <a:defRPr/>
              </a:pPr>
              <a:t>‹nr.›</a:t>
            </a:fld>
            <a:fld id="{A0E98ABE-2B10-4D02-9AA5-D50FA11487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9F01A-8BB7-4A1C-AE05-3A1B4FFF59A4}" type="slidenum">
              <a:rPr lang="nl-NL"/>
              <a:pPr>
                <a:defRPr/>
              </a:pPr>
              <a:t>‹nr.›</a:t>
            </a:fld>
            <a:fld id="{E89B35FD-A39A-4B28-BC91-890996AA8F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9CF5C-9214-40D7-BBB5-E9640CA3F0A3}" type="slidenum">
              <a:rPr lang="nl-NL"/>
              <a:pPr>
                <a:defRPr/>
              </a:pPr>
              <a:t>‹nr.›</a:t>
            </a:fld>
            <a:fld id="{6A247BB9-1D5B-46DB-A01A-281D4722A4F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8360A-5525-4D7D-802C-23DE395CC732}" type="slidenum">
              <a:rPr lang="nl-NL"/>
              <a:pPr>
                <a:defRPr/>
              </a:pPr>
              <a:t>‹nr.›</a:t>
            </a:fld>
            <a:fld id="{DD9191A7-9158-4811-AE06-233A510F75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3050"/>
            <a:ext cx="2170113" cy="575151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362700" cy="575151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F543-54AA-4AA6-A911-09D6C31C8D40}" type="slidenum">
              <a:rPr lang="nl-NL"/>
              <a:pPr>
                <a:defRPr/>
              </a:pPr>
              <a:t>‹nr.›</a:t>
            </a:fld>
            <a:fld id="{3CB8260E-8CBD-463E-A305-3B73A536BC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16BC3-6CE3-4ABF-A2FD-199EA0E8BD03}" type="slidenum">
              <a:rPr lang="nl-NL"/>
              <a:pPr>
                <a:defRPr/>
              </a:pPr>
              <a:t>‹nr.›</a:t>
            </a:fld>
            <a:fld id="{353E31DF-49D1-4C8F-A6CE-0868FB8A2CE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FDB1A-5587-4259-9749-BA47CA6D9477}" type="slidenum">
              <a:rPr lang="nl-NL"/>
              <a:pPr>
                <a:defRPr/>
              </a:pPr>
              <a:t>‹nr.›</a:t>
            </a:fld>
            <a:fld id="{6F4BE32E-F54D-4D13-9CF1-DD736D9130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B33EF-A97D-4B48-A2E8-A8285C948751}" type="slidenum">
              <a:rPr lang="nl-NL"/>
              <a:pPr>
                <a:defRPr/>
              </a:pPr>
              <a:t>‹nr.›</a:t>
            </a:fld>
            <a:fld id="{755DE613-6C8F-47D5-92E7-9E6427B57C4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6693D-DEB7-4423-B1D2-4115C57D7292}" type="slidenum">
              <a:rPr lang="nl-NL"/>
              <a:pPr>
                <a:defRPr/>
              </a:pPr>
              <a:t>‹nr.›</a:t>
            </a:fld>
            <a:fld id="{C68BF850-812C-4601-AB7A-732D890427B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FC65F-AA69-45C7-B820-7C283D1F4C17}" type="slidenum">
              <a:rPr lang="nl-NL"/>
              <a:pPr>
                <a:defRPr/>
              </a:pPr>
              <a:t>‹nr.›</a:t>
            </a:fld>
            <a:fld id="{07F74342-9382-498C-8AAC-237B7ECC85D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17D9F-118E-499A-BA6C-FC5CDE574CEF}" type="slidenum">
              <a:rPr lang="nl-NL"/>
              <a:pPr>
                <a:defRPr/>
              </a:pPr>
              <a:t>‹nr.›</a:t>
            </a:fld>
            <a:fld id="{9997ACA7-930C-4DCD-ADAE-7ADF011C3C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18EF6-E2DD-4199-BF1A-1D0A63A86CC2}" type="slidenum">
              <a:rPr lang="nl-NL"/>
              <a:pPr>
                <a:defRPr/>
              </a:pPr>
              <a:t>‹nr.›</a:t>
            </a:fld>
            <a:fld id="{15BD5F8F-5068-49DB-8B7B-EF79CD66014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52738" y="3105150"/>
            <a:ext cx="6208712" cy="2235200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C01738C-AABC-4DA4-AA5C-C09300820BF6}" type="slidenum">
              <a:rPr lang="nl-NL"/>
              <a:pPr>
                <a:defRPr/>
              </a:pPr>
              <a:t>‹nr.›</a:t>
            </a:fld>
            <a:fld id="{4D2A1112-BB29-4AB9-805E-5F5C3ECCC7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00188"/>
            <a:ext cx="8458200" cy="45243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0"/>
            <a:r>
              <a:rPr lang="en-GB" smtClean="0"/>
              <a:t>Negende overzichtsniveauClick to edit Master text styles</a:t>
            </a:r>
          </a:p>
          <a:p>
            <a:pPr lvl="0"/>
            <a:r>
              <a:rPr lang="en-GB" smtClean="0"/>
              <a:t>Second level</a:t>
            </a:r>
          </a:p>
          <a:p>
            <a:pPr lvl="0"/>
            <a:r>
              <a:rPr lang="en-GB" smtClean="0"/>
              <a:t>Third level</a:t>
            </a:r>
          </a:p>
          <a:p>
            <a:pPr lvl="0"/>
            <a:r>
              <a:rPr lang="en-GB" smtClean="0"/>
              <a:t>Fourth level</a:t>
            </a:r>
          </a:p>
          <a:p>
            <a:pPr lvl="0"/>
            <a:r>
              <a:rPr lang="en-GB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2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3B5C8F5-943F-40C8-894C-9CB46D51A852}" type="slidenum">
              <a:rPr lang="nl-NL"/>
              <a:pPr>
                <a:defRPr/>
              </a:pPr>
              <a:t>‹nr.›</a:t>
            </a:fld>
            <a:fld id="{D9D14FAB-80EF-4DEC-BE40-ED379138966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33375"/>
            <a:ext cx="809625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101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iki.geonovum.nl/images/Dossier-statussen.jpg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852738" y="3105150"/>
            <a:ext cx="6210300" cy="2236788"/>
          </a:xfrm>
          <a:prstGeom prst="rect">
            <a:avLst/>
          </a:prstGeom>
          <a:solidFill>
            <a:srgbClr val="ED0C8B">
              <a:alpha val="39999"/>
            </a:srgb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 anchor="ctr"/>
          <a:lstStyle/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Historie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bestemmingsplannen</a:t>
            </a:r>
          </a:p>
          <a:p>
            <a:pPr algn="ctr" hangingPunct="1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nl-NL" sz="4400" dirty="0" smtClean="0">
                <a:solidFill>
                  <a:schemeClr val="bg1"/>
                </a:solidFill>
                <a:latin typeface="Verdana" pitchFamily="34" charset="0"/>
              </a:rPr>
              <a:t>IMRO</a:t>
            </a:r>
            <a:endParaRPr lang="nl-NL" sz="44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7013" y="5877272"/>
            <a:ext cx="5416550" cy="56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Expertgroep Informatiemodellen 12 september 2013</a:t>
            </a:r>
          </a:p>
          <a:p>
            <a:pPr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nl-NL" b="1" dirty="0" smtClean="0">
                <a:solidFill>
                  <a:schemeClr val="bg1"/>
                </a:solidFill>
                <a:latin typeface="Calibri" pitchFamily="34" charset="0"/>
              </a:rPr>
              <a:t>Ellen Debats</a:t>
            </a:r>
            <a:endParaRPr lang="nl-NL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IMRO modelleert  versies van bestemmingsplannen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Relaties planversies van een plan niet expliciet gemaakt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Indicatie vervallen niet in IMRO (wel in manifest)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Samenhang verschillende bestemmingsplannen </a:t>
            </a:r>
            <a:r>
              <a:rPr lang="nl-NL" dirty="0" smtClean="0"/>
              <a:t>ontbreekt (geen objectgerichte benadering).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4220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verder?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nl-NL" dirty="0" smtClean="0"/>
              <a:t>Alleen Planversie vastgesteld opnemen in RSGB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Dossiernummer is unieke identificatie bestemmingsplan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Dossierstatus </a:t>
            </a:r>
            <a:r>
              <a:rPr lang="nl-NL" dirty="0" smtClean="0"/>
              <a:t>opnemen (met historie)</a:t>
            </a:r>
            <a:endParaRPr lang="nl-NL" dirty="0" smtClean="0"/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Een vastgesteld plan wijzigt nooit.</a:t>
            </a:r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Resultaat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060848"/>
            <a:ext cx="7205985" cy="200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33624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 Standaard 2012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/>
            <a:r>
              <a:rPr lang="nl-NL" dirty="0" smtClean="0"/>
              <a:t>Normen: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err="1" smtClean="0"/>
              <a:t>InformatieModel</a:t>
            </a:r>
            <a:r>
              <a:rPr lang="nl-NL" sz="2000" b="0" dirty="0" smtClean="0"/>
              <a:t> Ruimtelijke Ordening (IMRO2012)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Standaard Toegankelijkheid Ruimtelijke instrumenten (STRI2012)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Informatiemodel Ruimtelijke Ordening Planteksten (IMROPT2012)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……..</a:t>
            </a:r>
          </a:p>
          <a:p>
            <a:pPr marL="0" indent="0"/>
            <a:endParaRPr lang="nl-NL" dirty="0" smtClean="0"/>
          </a:p>
          <a:p>
            <a:pPr marL="0" indent="0"/>
            <a:r>
              <a:rPr lang="nl-NL" dirty="0" smtClean="0"/>
              <a:t>Praktijkrichtlijnen:   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Toegankelijkheid Ruimtelijke Instrumenten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Planteksten, 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Bestemmingsplannen 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….</a:t>
            </a:r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  <a:cs typeface="Arial" panose="020B0604020202020204" pitchFamily="34" charset="0"/>
              </a:rPr>
              <a:t>Beschikbaarstelling bronbestanden plan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IMRO  (GML)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Planteksten (XML)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smtClean="0"/>
              <a:t>Vaststellingsbesluit </a:t>
            </a:r>
            <a:r>
              <a:rPr lang="nl-NL" sz="2000" b="0" dirty="0"/>
              <a:t>(HTML, XHTML of PDF) </a:t>
            </a:r>
            <a:endParaRPr lang="nl-NL" sz="2000" b="0" dirty="0" smtClean="0"/>
          </a:p>
          <a:p>
            <a:pPr>
              <a:buFont typeface="Arial" pitchFamily="34" charset="0"/>
              <a:buChar char="•"/>
            </a:pPr>
            <a:r>
              <a:rPr lang="nl-NL" sz="2000" b="0" dirty="0"/>
              <a:t>Bijlage </a:t>
            </a:r>
            <a:r>
              <a:rPr lang="nl-NL" sz="2000" b="0" dirty="0" smtClean="0"/>
              <a:t>(HTML</a:t>
            </a:r>
            <a:r>
              <a:rPr lang="nl-NL" sz="2000" b="0" dirty="0"/>
              <a:t>, XHTML of </a:t>
            </a:r>
            <a:r>
              <a:rPr lang="nl-NL" sz="2000" b="0" dirty="0" smtClean="0"/>
              <a:t>PDF) </a:t>
            </a:r>
            <a:endParaRPr lang="nl-NL" sz="2000" b="0" dirty="0" smtClean="0"/>
          </a:p>
          <a:p>
            <a:pPr>
              <a:buFont typeface="Arial" pitchFamily="34" charset="0"/>
              <a:buChar char="•"/>
            </a:pPr>
            <a:r>
              <a:rPr lang="nl-NL" sz="2000" b="0" dirty="0"/>
              <a:t>Illustratie </a:t>
            </a:r>
            <a:r>
              <a:rPr lang="nl-NL" sz="2000" b="0" dirty="0" smtClean="0"/>
              <a:t>(JPEG</a:t>
            </a:r>
            <a:r>
              <a:rPr lang="nl-NL" sz="2000" b="0" dirty="0"/>
              <a:t>, PNG of </a:t>
            </a:r>
            <a:r>
              <a:rPr lang="nl-NL" sz="2000" b="0" dirty="0" smtClean="0"/>
              <a:t>PDF)</a:t>
            </a:r>
          </a:p>
          <a:p>
            <a:pPr>
              <a:buFont typeface="Arial" pitchFamily="34" charset="0"/>
              <a:buChar char="•"/>
            </a:pPr>
            <a:r>
              <a:rPr lang="nl-NL" sz="2000" b="0" dirty="0" err="1" smtClean="0"/>
              <a:t>Geleideformulier</a:t>
            </a:r>
            <a:r>
              <a:rPr lang="nl-NL" sz="2000" b="0" dirty="0" smtClean="0"/>
              <a:t>  (XML)</a:t>
            </a:r>
            <a:endParaRPr lang="nl-NL" sz="2000" b="0" dirty="0" smtClean="0"/>
          </a:p>
          <a:p>
            <a:pPr marL="0" indent="0"/>
            <a:endParaRPr lang="nl-NL" sz="2000" b="0" dirty="0" smtClean="0"/>
          </a:p>
          <a:p>
            <a:pPr marL="0" indent="0"/>
            <a:endParaRPr lang="nl-NL" dirty="0" smtClean="0"/>
          </a:p>
          <a:p>
            <a:pPr>
              <a:buFont typeface="Arial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565899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 bwMode="auto">
          <a:xfrm>
            <a:off x="1918048" y="1412776"/>
            <a:ext cx="5040560" cy="3744416"/>
          </a:xfrm>
          <a:prstGeom prst="rect">
            <a:avLst/>
          </a:prstGeom>
          <a:solidFill>
            <a:srgbClr val="6699FF"/>
          </a:solidFill>
          <a:ln w="381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hthoek 2"/>
          <p:cNvSpPr/>
          <p:nvPr/>
        </p:nvSpPr>
        <p:spPr bwMode="auto">
          <a:xfrm>
            <a:off x="1341984" y="1733656"/>
            <a:ext cx="5040560" cy="3744416"/>
          </a:xfrm>
          <a:prstGeom prst="rect">
            <a:avLst/>
          </a:prstGeom>
          <a:solidFill>
            <a:srgbClr val="99CCFF"/>
          </a:solidFill>
          <a:ln w="38100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765920" y="2309720"/>
            <a:ext cx="5040560" cy="3744416"/>
          </a:xfrm>
          <a:prstGeom prst="rect">
            <a:avLst/>
          </a:prstGeom>
          <a:solidFill>
            <a:srgbClr val="CCECFF"/>
          </a:soli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hthoek 3"/>
          <p:cNvSpPr/>
          <p:nvPr/>
        </p:nvSpPr>
        <p:spPr bwMode="auto">
          <a:xfrm>
            <a:off x="539552" y="1124744"/>
            <a:ext cx="6707088" cy="5040560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MANIFEST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Rechthoek 23"/>
          <p:cNvSpPr/>
          <p:nvPr/>
        </p:nvSpPr>
        <p:spPr bwMode="auto">
          <a:xfrm>
            <a:off x="1835835" y="2635163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3</a:t>
            </a:r>
          </a:p>
        </p:txBody>
      </p:sp>
      <p:sp>
        <p:nvSpPr>
          <p:cNvPr id="22" name="Rechthoek 21"/>
          <p:cNvSpPr/>
          <p:nvPr/>
        </p:nvSpPr>
        <p:spPr bwMode="auto">
          <a:xfrm>
            <a:off x="1491320" y="2917728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2</a:t>
            </a:r>
          </a:p>
        </p:txBody>
      </p:sp>
      <p:sp>
        <p:nvSpPr>
          <p:cNvPr id="5" name="Rechthoek 4"/>
          <p:cNvSpPr/>
          <p:nvPr/>
        </p:nvSpPr>
        <p:spPr bwMode="auto">
          <a:xfrm>
            <a:off x="1095148" y="3173816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1</a:t>
            </a:r>
          </a:p>
        </p:txBody>
      </p:sp>
      <p:sp>
        <p:nvSpPr>
          <p:cNvPr id="25" name="Rechthoek 24"/>
          <p:cNvSpPr/>
          <p:nvPr/>
        </p:nvSpPr>
        <p:spPr bwMode="auto">
          <a:xfrm>
            <a:off x="3095983" y="2885784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Vooront</a:t>
            </a:r>
            <a:endParaRPr kumimoji="0" lang="nl-NL" sz="12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werp 2</a:t>
            </a:r>
          </a:p>
        </p:txBody>
      </p:sp>
      <p:sp>
        <p:nvSpPr>
          <p:cNvPr id="23" name="Rechthoek 22"/>
          <p:cNvSpPr/>
          <p:nvPr/>
        </p:nvSpPr>
        <p:spPr bwMode="auto">
          <a:xfrm>
            <a:off x="2763026" y="3205705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Vooront</a:t>
            </a:r>
            <a:endParaRPr kumimoji="0" lang="nl-NL" sz="12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werp versie 1</a:t>
            </a:r>
          </a:p>
        </p:txBody>
      </p:sp>
      <p:sp>
        <p:nvSpPr>
          <p:cNvPr id="26" name="Rechthoek 25"/>
          <p:cNvSpPr/>
          <p:nvPr/>
        </p:nvSpPr>
        <p:spPr bwMode="auto">
          <a:xfrm>
            <a:off x="4006300" y="3258886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>
                <a:latin typeface="Arial" charset="0"/>
              </a:rPr>
              <a:t>O</a:t>
            </a: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ntwerp versie 1</a:t>
            </a:r>
          </a:p>
        </p:txBody>
      </p:sp>
      <p:sp>
        <p:nvSpPr>
          <p:cNvPr id="27" name="Rechthoek 26"/>
          <p:cNvSpPr/>
          <p:nvPr/>
        </p:nvSpPr>
        <p:spPr bwMode="auto">
          <a:xfrm>
            <a:off x="4942384" y="3229400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 smtClean="0">
                <a:latin typeface="Arial" charset="0"/>
              </a:rPr>
              <a:t>Vast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 smtClean="0">
                <a:latin typeface="Arial" charset="0"/>
              </a:rPr>
              <a:t>gesteld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Versie 1</a:t>
            </a:r>
          </a:p>
        </p:txBody>
      </p:sp>
      <p:sp>
        <p:nvSpPr>
          <p:cNvPr id="28" name="Titel 1"/>
          <p:cNvSpPr>
            <a:spLocks noGrp="1"/>
          </p:cNvSpPr>
          <p:nvPr>
            <p:ph type="title"/>
          </p:nvPr>
        </p:nvSpPr>
        <p:spPr>
          <a:xfrm>
            <a:off x="539552" y="203577"/>
            <a:ext cx="8228013" cy="1143000"/>
          </a:xfrm>
        </p:spPr>
        <p:txBody>
          <a:bodyPr/>
          <a:lstStyle/>
          <a:p>
            <a:r>
              <a:rPr lang="nl-NL" sz="3600" dirty="0" smtClean="0"/>
              <a:t>Beschikbaarstelling </a:t>
            </a:r>
            <a:r>
              <a:rPr lang="nl-NL" sz="3600" dirty="0" smtClean="0"/>
              <a:t>plannen </a:t>
            </a:r>
            <a:endParaRPr lang="nl-NL" sz="36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" grpId="0" animBg="1"/>
      <p:bldP spid="18" grpId="0" animBg="1"/>
      <p:bldP spid="24" grpId="0" animBg="1"/>
      <p:bldP spid="22" grpId="0" animBg="1"/>
      <p:bldP spid="5" grpId="0" animBg="1"/>
      <p:bldP spid="25" grpId="0" animBg="1"/>
      <p:bldP spid="23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 bwMode="auto">
          <a:xfrm>
            <a:off x="1918048" y="1412776"/>
            <a:ext cx="5040560" cy="3744416"/>
          </a:xfrm>
          <a:prstGeom prst="rect">
            <a:avLst/>
          </a:prstGeom>
          <a:solidFill>
            <a:srgbClr val="6699FF"/>
          </a:solidFill>
          <a:ln w="38100" cap="flat" cmpd="sng" algn="ctr">
            <a:solidFill>
              <a:srgbClr val="6699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Rechthoek 2"/>
          <p:cNvSpPr/>
          <p:nvPr/>
        </p:nvSpPr>
        <p:spPr bwMode="auto">
          <a:xfrm>
            <a:off x="1341984" y="1733656"/>
            <a:ext cx="5040560" cy="3744416"/>
          </a:xfrm>
          <a:prstGeom prst="rect">
            <a:avLst/>
          </a:prstGeom>
          <a:solidFill>
            <a:srgbClr val="99CCFF"/>
          </a:solidFill>
          <a:ln w="38100" cap="flat" cmpd="sng" algn="ctr">
            <a:solidFill>
              <a:srgbClr val="99C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765920" y="2309720"/>
            <a:ext cx="5040560" cy="3744416"/>
          </a:xfrm>
          <a:prstGeom prst="rect">
            <a:avLst/>
          </a:prstGeom>
          <a:solidFill>
            <a:srgbClr val="CCECFF"/>
          </a:solidFill>
          <a:ln w="38100" cap="flat" cmpd="sng" algn="ctr">
            <a:solidFill>
              <a:srgbClr val="CCEC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RUIMTELIJK PLAN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Rechthoek 3"/>
          <p:cNvSpPr/>
          <p:nvPr/>
        </p:nvSpPr>
        <p:spPr bwMode="auto">
          <a:xfrm>
            <a:off x="539552" y="1124744"/>
            <a:ext cx="6707088" cy="5040560"/>
          </a:xfrm>
          <a:prstGeom prst="rect">
            <a:avLst/>
          </a:prstGeom>
          <a:noFill/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dirty="0" smtClean="0">
                <a:latin typeface="Arial" charset="0"/>
              </a:rPr>
              <a:t>MANIFEST</a:t>
            </a: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Rechthoek 23"/>
          <p:cNvSpPr/>
          <p:nvPr/>
        </p:nvSpPr>
        <p:spPr bwMode="auto">
          <a:xfrm>
            <a:off x="1835835" y="2635163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3</a:t>
            </a:r>
          </a:p>
        </p:txBody>
      </p:sp>
      <p:sp>
        <p:nvSpPr>
          <p:cNvPr id="22" name="Rechthoek 21"/>
          <p:cNvSpPr/>
          <p:nvPr/>
        </p:nvSpPr>
        <p:spPr bwMode="auto">
          <a:xfrm>
            <a:off x="1491320" y="2917728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2</a:t>
            </a:r>
          </a:p>
        </p:txBody>
      </p:sp>
      <p:sp>
        <p:nvSpPr>
          <p:cNvPr id="5" name="Rechthoek 4"/>
          <p:cNvSpPr/>
          <p:nvPr/>
        </p:nvSpPr>
        <p:spPr bwMode="auto">
          <a:xfrm>
            <a:off x="1095148" y="3173816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Conceptversie 1</a:t>
            </a:r>
          </a:p>
        </p:txBody>
      </p:sp>
      <p:sp>
        <p:nvSpPr>
          <p:cNvPr id="25" name="Rechthoek 24"/>
          <p:cNvSpPr/>
          <p:nvPr/>
        </p:nvSpPr>
        <p:spPr bwMode="auto">
          <a:xfrm>
            <a:off x="3095983" y="2885784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Vooront</a:t>
            </a:r>
            <a:endParaRPr kumimoji="0" lang="nl-NL" sz="12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werp 2</a:t>
            </a:r>
          </a:p>
        </p:txBody>
      </p:sp>
      <p:sp>
        <p:nvSpPr>
          <p:cNvPr id="23" name="Rechthoek 22"/>
          <p:cNvSpPr/>
          <p:nvPr/>
        </p:nvSpPr>
        <p:spPr bwMode="auto">
          <a:xfrm>
            <a:off x="2763026" y="3205705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Vooront</a:t>
            </a:r>
            <a:endParaRPr kumimoji="0" lang="nl-NL" sz="12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Arial Unicode MS" pitchFamily="34" charset="-128"/>
                <a:cs typeface="Arial Unicode MS" pitchFamily="34" charset="-128"/>
              </a:rPr>
              <a:t>werp versie 1</a:t>
            </a:r>
          </a:p>
        </p:txBody>
      </p:sp>
      <p:sp>
        <p:nvSpPr>
          <p:cNvPr id="26" name="Rechthoek 25"/>
          <p:cNvSpPr/>
          <p:nvPr/>
        </p:nvSpPr>
        <p:spPr bwMode="auto">
          <a:xfrm>
            <a:off x="4039781" y="3268327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>
                <a:latin typeface="Arial" charset="0"/>
              </a:rPr>
              <a:t>O</a:t>
            </a: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ntwerp versie 1</a:t>
            </a:r>
          </a:p>
        </p:txBody>
      </p:sp>
      <p:sp>
        <p:nvSpPr>
          <p:cNvPr id="27" name="Rechthoek 26"/>
          <p:cNvSpPr/>
          <p:nvPr/>
        </p:nvSpPr>
        <p:spPr bwMode="auto">
          <a:xfrm>
            <a:off x="4942384" y="3229400"/>
            <a:ext cx="822900" cy="2592288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 smtClean="0">
                <a:latin typeface="Arial" charset="0"/>
              </a:rPr>
              <a:t>Vast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nl-NL" sz="1200" dirty="0" smtClean="0">
                <a:latin typeface="Arial" charset="0"/>
              </a:rPr>
              <a:t>gesteld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nl-NL" sz="12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Versie 1</a:t>
            </a:r>
          </a:p>
        </p:txBody>
      </p:sp>
      <p:sp>
        <p:nvSpPr>
          <p:cNvPr id="28" name="Titel 1"/>
          <p:cNvSpPr>
            <a:spLocks noGrp="1"/>
          </p:cNvSpPr>
          <p:nvPr>
            <p:ph type="title"/>
          </p:nvPr>
        </p:nvSpPr>
        <p:spPr>
          <a:xfrm>
            <a:off x="539552" y="203577"/>
            <a:ext cx="8228013" cy="1143000"/>
          </a:xfrm>
        </p:spPr>
        <p:txBody>
          <a:bodyPr/>
          <a:lstStyle/>
          <a:p>
            <a:r>
              <a:rPr lang="nl-NL" sz="3600" dirty="0" smtClean="0"/>
              <a:t>RUIMTELIJK PLAN &amp; IMRO</a:t>
            </a:r>
            <a:endParaRPr lang="nl-NL" sz="3600" dirty="0"/>
          </a:p>
        </p:txBody>
      </p:sp>
      <p:sp>
        <p:nvSpPr>
          <p:cNvPr id="6" name="Tekstvak 5"/>
          <p:cNvSpPr txBox="1"/>
          <p:nvPr/>
        </p:nvSpPr>
        <p:spPr>
          <a:xfrm>
            <a:off x="3846357" y="2170935"/>
            <a:ext cx="5181639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voorkomens van een IMRO PLANGEBIED</a:t>
            </a:r>
            <a:endParaRPr lang="nl-NL" dirty="0">
              <a:solidFill>
                <a:srgbClr val="FF0000"/>
              </a:solidFill>
            </a:endParaRPr>
          </a:p>
        </p:txBody>
      </p:sp>
      <p:cxnSp>
        <p:nvCxnSpPr>
          <p:cNvPr id="8" name="Rechte verbindingslijn 7"/>
          <p:cNvCxnSpPr/>
          <p:nvPr/>
        </p:nvCxnSpPr>
        <p:spPr bwMode="auto">
          <a:xfrm flipV="1">
            <a:off x="2658735" y="2542168"/>
            <a:ext cx="1210628" cy="92998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Rechte verbindingslijn 31"/>
          <p:cNvCxnSpPr/>
          <p:nvPr/>
        </p:nvCxnSpPr>
        <p:spPr bwMode="auto">
          <a:xfrm flipV="1">
            <a:off x="2303294" y="2523995"/>
            <a:ext cx="1558970" cy="712389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Rechte verbindingslijn 32"/>
          <p:cNvCxnSpPr/>
          <p:nvPr/>
        </p:nvCxnSpPr>
        <p:spPr bwMode="auto">
          <a:xfrm flipV="1">
            <a:off x="1863415" y="2548614"/>
            <a:ext cx="1998849" cy="1096410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Rechte verbindingslijn 34"/>
          <p:cNvCxnSpPr/>
          <p:nvPr/>
        </p:nvCxnSpPr>
        <p:spPr bwMode="auto">
          <a:xfrm flipV="1">
            <a:off x="3657107" y="2548614"/>
            <a:ext cx="205157" cy="369114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Rechte verbindingslijn 41"/>
          <p:cNvCxnSpPr/>
          <p:nvPr/>
        </p:nvCxnSpPr>
        <p:spPr bwMode="auto">
          <a:xfrm flipV="1">
            <a:off x="3015025" y="2604037"/>
            <a:ext cx="840885" cy="607194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Rechte verbindingslijn 48"/>
          <p:cNvCxnSpPr>
            <a:stCxn id="26" idx="0"/>
          </p:cNvCxnSpPr>
          <p:nvPr/>
        </p:nvCxnSpPr>
        <p:spPr bwMode="auto">
          <a:xfrm flipH="1" flipV="1">
            <a:off x="3832762" y="2542168"/>
            <a:ext cx="618469" cy="726159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Rechte verbindingslijn 51"/>
          <p:cNvCxnSpPr>
            <a:stCxn id="27" idx="0"/>
          </p:cNvCxnSpPr>
          <p:nvPr/>
        </p:nvCxnSpPr>
        <p:spPr bwMode="auto">
          <a:xfrm flipH="1" flipV="1">
            <a:off x="3812294" y="2581095"/>
            <a:ext cx="1541540" cy="648305"/>
          </a:xfrm>
          <a:prstGeom prst="line">
            <a:avLst/>
          </a:prstGeom>
          <a:solidFill>
            <a:srgbClr val="00B8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kstvak 54"/>
          <p:cNvSpPr txBox="1"/>
          <p:nvPr/>
        </p:nvSpPr>
        <p:spPr>
          <a:xfrm rot="1042899">
            <a:off x="1619292" y="3911801"/>
            <a:ext cx="6068531" cy="1122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IMRO modelleert planversies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75354606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85225"/>
            <a:ext cx="9289032" cy="1143000"/>
          </a:xfrm>
        </p:spPr>
        <p:txBody>
          <a:bodyPr/>
          <a:lstStyle/>
          <a:p>
            <a:r>
              <a:rPr lang="nl-NL" sz="3600" dirty="0" smtClean="0"/>
              <a:t>Ruimtelijk plan </a:t>
            </a:r>
            <a:r>
              <a:rPr lang="nl-NL" sz="3600" dirty="0" err="1" smtClean="0"/>
              <a:t>vs</a:t>
            </a:r>
            <a:r>
              <a:rPr lang="nl-NL" sz="3600" dirty="0" smtClean="0"/>
              <a:t> Planversie (1)</a:t>
            </a:r>
            <a:endParaRPr lang="nl-NL" sz="3600" dirty="0"/>
          </a:p>
        </p:txBody>
      </p:sp>
      <p:sp>
        <p:nvSpPr>
          <p:cNvPr id="18" name="Tijdelijke aanduiding voor inhoud 2"/>
          <p:cNvSpPr>
            <a:spLocks noGrp="1"/>
          </p:cNvSpPr>
          <p:nvPr>
            <p:ph idx="1"/>
          </p:nvPr>
        </p:nvSpPr>
        <p:spPr>
          <a:xfrm>
            <a:off x="281398" y="2813309"/>
            <a:ext cx="7776864" cy="72008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0" indent="0"/>
            <a:r>
              <a:rPr lang="nl-NL" sz="1600" dirty="0" smtClean="0"/>
              <a:t>    NL</a:t>
            </a:r>
            <a:r>
              <a:rPr lang="nl-NL" sz="1600" dirty="0"/>
              <a:t>\.IMRO\.[0-9]{4}\.[A-Za-z0-9]{1,18}-[A-Za-z0-9]{4</a:t>
            </a:r>
            <a:r>
              <a:rPr lang="nl-NL" sz="1600" dirty="0" smtClean="0"/>
              <a:t>}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 smtClean="0"/>
          </a:p>
        </p:txBody>
      </p:sp>
      <p:sp>
        <p:nvSpPr>
          <p:cNvPr id="4" name="Rechteraccolade 3"/>
          <p:cNvSpPr/>
          <p:nvPr/>
        </p:nvSpPr>
        <p:spPr bwMode="auto">
          <a:xfrm rot="5400000">
            <a:off x="2628819" y="1549936"/>
            <a:ext cx="1030693" cy="4887673"/>
          </a:xfrm>
          <a:prstGeom prst="rightBrac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343589" y="4568505"/>
            <a:ext cx="2826415" cy="8652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Dossiernummer</a:t>
            </a:r>
          </a:p>
          <a:p>
            <a:endParaRPr lang="nl-NL" dirty="0"/>
          </a:p>
          <a:p>
            <a:r>
              <a:rPr lang="nl-NL" dirty="0" smtClean="0"/>
              <a:t>Identificatie ruimtelijk plan</a:t>
            </a:r>
            <a:endParaRPr lang="nl-NL" dirty="0"/>
          </a:p>
        </p:txBody>
      </p:sp>
      <p:sp>
        <p:nvSpPr>
          <p:cNvPr id="21" name="Rechteraccolade 20"/>
          <p:cNvSpPr/>
          <p:nvPr/>
        </p:nvSpPr>
        <p:spPr bwMode="auto">
          <a:xfrm rot="5400000">
            <a:off x="6069724" y="3125240"/>
            <a:ext cx="792431" cy="1737063"/>
          </a:xfrm>
          <a:prstGeom prst="rightBrac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5508104" y="4509120"/>
            <a:ext cx="167231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Versienummer</a:t>
            </a:r>
            <a:endParaRPr lang="nl-NL" dirty="0"/>
          </a:p>
        </p:txBody>
      </p:sp>
      <p:sp>
        <p:nvSpPr>
          <p:cNvPr id="24" name="Rechteraccolade 23"/>
          <p:cNvSpPr/>
          <p:nvPr/>
        </p:nvSpPr>
        <p:spPr bwMode="auto">
          <a:xfrm rot="16200000">
            <a:off x="3544998" y="-643606"/>
            <a:ext cx="944803" cy="6634143"/>
          </a:xfrm>
          <a:prstGeom prst="rightBrace">
            <a:avLst/>
          </a:prstGeom>
          <a:noFill/>
          <a:ln w="38100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3130066" y="1705612"/>
            <a:ext cx="2467342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Identificatie planversie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88700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hoek 19"/>
          <p:cNvSpPr/>
          <p:nvPr/>
        </p:nvSpPr>
        <p:spPr bwMode="auto">
          <a:xfrm>
            <a:off x="85008" y="1062938"/>
            <a:ext cx="5728108" cy="5239639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Rechthoek 15"/>
          <p:cNvSpPr/>
          <p:nvPr/>
        </p:nvSpPr>
        <p:spPr bwMode="auto">
          <a:xfrm>
            <a:off x="5935361" y="1058735"/>
            <a:ext cx="3096344" cy="5239639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E1A0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92573"/>
            <a:ext cx="9289032" cy="1143000"/>
          </a:xfrm>
        </p:spPr>
        <p:txBody>
          <a:bodyPr/>
          <a:lstStyle/>
          <a:p>
            <a:r>
              <a:rPr lang="nl-NL" sz="3600" dirty="0" smtClean="0"/>
              <a:t>Ruimtelijk plan </a:t>
            </a:r>
            <a:r>
              <a:rPr lang="nl-NL" sz="3600" dirty="0" err="1" smtClean="0"/>
              <a:t>vs</a:t>
            </a:r>
            <a:r>
              <a:rPr lang="nl-NL" sz="3600" dirty="0" smtClean="0"/>
              <a:t> Planversie (2)</a:t>
            </a:r>
            <a:endParaRPr lang="nl-NL" sz="3600" dirty="0"/>
          </a:p>
        </p:txBody>
      </p:sp>
      <p:pic>
        <p:nvPicPr>
          <p:cNvPr id="5" name="Afbeelding 4" descr="File:Dossier-statussen.jpg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2" y="1916832"/>
            <a:ext cx="5215827" cy="432893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hthoek 5"/>
          <p:cNvSpPr/>
          <p:nvPr/>
        </p:nvSpPr>
        <p:spPr>
          <a:xfrm>
            <a:off x="6102222" y="2199074"/>
            <a:ext cx="1172525" cy="401329"/>
          </a:xfrm>
          <a:prstGeom prst="rect">
            <a:avLst/>
          </a:prstGeom>
          <a:solidFill>
            <a:srgbClr val="92D050">
              <a:alpha val="5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>
                <a:solidFill>
                  <a:schemeClr val="tx1"/>
                </a:solidFill>
              </a:rPr>
              <a:t>Concept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099511" y="1680350"/>
            <a:ext cx="1162797" cy="391131"/>
          </a:xfrm>
          <a:prstGeom prst="rect">
            <a:avLst/>
          </a:prstGeom>
          <a:solidFill>
            <a:srgbClr val="92D050">
              <a:alpha val="5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>
                <a:solidFill>
                  <a:schemeClr val="tx1"/>
                </a:solidFill>
              </a:rPr>
              <a:t>Voorontwerp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6113610" y="1062938"/>
            <a:ext cx="1162797" cy="453160"/>
          </a:xfrm>
          <a:prstGeom prst="rect">
            <a:avLst/>
          </a:prstGeom>
          <a:solidFill>
            <a:srgbClr val="92D050">
              <a:alpha val="5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>
                <a:solidFill>
                  <a:schemeClr val="tx1"/>
                </a:solidFill>
              </a:rPr>
              <a:t>Ontwerp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113610" y="2780928"/>
            <a:ext cx="1161137" cy="502451"/>
          </a:xfrm>
          <a:prstGeom prst="rect">
            <a:avLst/>
          </a:prstGeom>
          <a:solidFill>
            <a:schemeClr val="accent4">
              <a:lumMod val="40000"/>
              <a:lumOff val="60000"/>
              <a:alpha val="54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>
                <a:solidFill>
                  <a:schemeClr val="tx1"/>
                </a:solidFill>
              </a:rPr>
              <a:t>Vastgesteld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7634787" y="1965119"/>
            <a:ext cx="1341783" cy="470633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>
                <a:solidFill>
                  <a:schemeClr val="tx1"/>
                </a:solidFill>
              </a:rPr>
              <a:t>Geconsolideerd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1054326" y="1946652"/>
            <a:ext cx="1457968" cy="470633"/>
          </a:xfrm>
          <a:prstGeom prst="rect">
            <a:avLst/>
          </a:prstGeom>
          <a:solidFill>
            <a:srgbClr val="92D050">
              <a:alpha val="58000"/>
            </a:srgb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1035425" y="2847944"/>
            <a:ext cx="1457968" cy="539496"/>
          </a:xfrm>
          <a:prstGeom prst="rect">
            <a:avLst/>
          </a:prstGeom>
          <a:solidFill>
            <a:schemeClr val="accent4">
              <a:lumMod val="40000"/>
              <a:lumOff val="60000"/>
              <a:alpha val="54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4319701" y="1946651"/>
            <a:ext cx="1443982" cy="470633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8" name="Tijdelijke aanduiding voor inhoud 2"/>
          <p:cNvSpPr>
            <a:spLocks noGrp="1"/>
          </p:cNvSpPr>
          <p:nvPr>
            <p:ph idx="1"/>
          </p:nvPr>
        </p:nvSpPr>
        <p:spPr>
          <a:xfrm>
            <a:off x="2732640" y="2531328"/>
            <a:ext cx="2644575" cy="1172728"/>
          </a:xfrm>
        </p:spPr>
        <p:txBody>
          <a:bodyPr/>
          <a:lstStyle/>
          <a:p>
            <a:pPr marL="0" indent="0"/>
            <a:r>
              <a:rPr lang="nl-NL" sz="1600" dirty="0" smtClean="0"/>
              <a:t>Ruimtelijk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smtClean="0"/>
              <a:t>Dossierstatus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smtClean="0"/>
              <a:t>Dynamisch</a:t>
            </a:r>
          </a:p>
        </p:txBody>
      </p:sp>
      <p:sp>
        <p:nvSpPr>
          <p:cNvPr id="19" name="Tijdelijke aanduiding voor inhoud 2"/>
          <p:cNvSpPr txBox="1">
            <a:spLocks/>
          </p:cNvSpPr>
          <p:nvPr/>
        </p:nvSpPr>
        <p:spPr bwMode="auto">
          <a:xfrm>
            <a:off x="7336911" y="2531328"/>
            <a:ext cx="2002140" cy="105215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marL="342900" indent="-342900" algn="l" defTabSz="449263" rtl="0" eaLnBrk="0" fontAlgn="base" hangingPunct="0">
              <a:lnSpc>
                <a:spcPct val="101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300" b="1">
                <a:solidFill>
                  <a:srgbClr val="ED0C8B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ED0C8B"/>
                </a:solidFill>
                <a:latin typeface="+mn-lt"/>
              </a:defRPr>
            </a:lvl2pPr>
            <a:lvl3pPr marL="11430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ED0C8B"/>
                </a:solidFill>
                <a:latin typeface="+mn-lt"/>
              </a:defRPr>
            </a:lvl3pPr>
            <a:lvl4pPr marL="16002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3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49263" rtl="0" eaLnBrk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49263" rtl="0" fontAlgn="base" hangingPunct="0">
              <a:lnSpc>
                <a:spcPct val="101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/>
            <a:r>
              <a:rPr lang="nl-NL" sz="1600" kern="0" dirty="0" smtClean="0"/>
              <a:t>Planversie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kern="0" dirty="0" smtClean="0"/>
              <a:t>Planstatus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kern="0" dirty="0" smtClean="0"/>
              <a:t>Statisch</a:t>
            </a:r>
          </a:p>
        </p:txBody>
      </p:sp>
    </p:spTree>
    <p:extLst>
      <p:ext uri="{BB962C8B-B14F-4D97-AF65-F5344CB8AC3E}">
        <p14:creationId xmlns:p14="http://schemas.microsoft.com/office/powerpoint/2010/main" val="391765417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Ruimtelijk plan </a:t>
            </a:r>
            <a:r>
              <a:rPr lang="nl-NL" sz="3600" dirty="0" err="1" smtClean="0">
                <a:solidFill>
                  <a:schemeClr val="tx1"/>
                </a:solidFill>
              </a:rPr>
              <a:t>vs</a:t>
            </a:r>
            <a:r>
              <a:rPr lang="nl-NL" sz="3600" dirty="0" smtClean="0">
                <a:solidFill>
                  <a:schemeClr val="tx1"/>
                </a:solidFill>
              </a:rPr>
              <a:t> Planversie (3)</a:t>
            </a:r>
            <a:endParaRPr lang="nl-NL" sz="3600" dirty="0">
              <a:solidFill>
                <a:schemeClr val="tx1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1" y="1700808"/>
            <a:ext cx="8617346" cy="3888432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chemeClr val="tx1"/>
                </a:solidFill>
              </a:rPr>
              <a:t>Samenhang ruimtelijk plannen </a:t>
            </a:r>
            <a:endParaRPr lang="nl-NL" sz="3600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2944979" y="1760747"/>
            <a:ext cx="2594113" cy="2405270"/>
          </a:xfrm>
          <a:prstGeom prst="rect">
            <a:avLst/>
          </a:prstGeom>
          <a:noFill/>
          <a:ln w="7620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4764157" y="1268760"/>
            <a:ext cx="785191" cy="3389244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2934723" y="1743603"/>
            <a:ext cx="1808923" cy="2405270"/>
          </a:xfrm>
          <a:prstGeom prst="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A1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Gesplitst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en gebleven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1848678" y="5179628"/>
            <a:ext cx="272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nl-NL" dirty="0" smtClean="0">
                <a:solidFill>
                  <a:prstClr val="black"/>
                </a:solidFill>
                <a:latin typeface="Calibri" panose="020F0502020204030204"/>
              </a:rPr>
              <a:t>Bestaand bestemmingsvlak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1003851" y="5043361"/>
            <a:ext cx="665923" cy="641866"/>
          </a:xfrm>
          <a:prstGeom prst="rect">
            <a:avLst/>
          </a:prstGeom>
          <a:solidFill>
            <a:sysClr val="window" lastClr="FFFFFF"/>
          </a:solidFill>
          <a:ln w="57150" cap="flat" cmpd="sng" algn="ctr">
            <a:solidFill>
              <a:srgbClr val="FF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4788024" y="5043361"/>
            <a:ext cx="665923" cy="641866"/>
          </a:xfrm>
          <a:prstGeom prst="rect">
            <a:avLst/>
          </a:prstGeom>
          <a:solidFill>
            <a:sysClr val="window" lastClr="FFFFFF"/>
          </a:solidFill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632851" y="5179628"/>
            <a:ext cx="246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nl-NL" dirty="0" smtClean="0">
                <a:solidFill>
                  <a:prstClr val="black"/>
                </a:solidFill>
                <a:latin typeface="Calibri" panose="020F0502020204030204"/>
              </a:rPr>
              <a:t>Nieuw bestemmingsvlak</a:t>
            </a:r>
            <a:endParaRPr lang="nl-NL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4743646" y="1743603"/>
            <a:ext cx="795446" cy="240527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A2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Gesplitst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rPr>
              <a:t>En verdwenen</a:t>
            </a:r>
          </a:p>
        </p:txBody>
      </p:sp>
    </p:spTree>
    <p:extLst>
      <p:ext uri="{BB962C8B-B14F-4D97-AF65-F5344CB8AC3E}">
        <p14:creationId xmlns:p14="http://schemas.microsoft.com/office/powerpoint/2010/main" val="23169707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8" grpId="0" animBg="1"/>
      <p:bldP spid="19" grpId="0"/>
      <p:bldP spid="20" grpId="0" animBg="1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38100" cap="flat" cmpd="sng" algn="ctr">
          <a:solidFill>
            <a:srgbClr val="FE1A0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5394</TotalTime>
  <Words>396</Words>
  <Application>Microsoft Office PowerPoint</Application>
  <PresentationFormat>Diavoorstelling (4:3)</PresentationFormat>
  <Paragraphs>119</Paragraphs>
  <Slides>12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Arial Unicode MS</vt:lpstr>
      <vt:lpstr>Arial</vt:lpstr>
      <vt:lpstr>Calibri</vt:lpstr>
      <vt:lpstr>Times New Roman</vt:lpstr>
      <vt:lpstr>Verdana</vt:lpstr>
      <vt:lpstr>Standaardontwerp</vt:lpstr>
      <vt:lpstr>1_Standaardontwerp</vt:lpstr>
      <vt:lpstr>PowerPoint-presentatie</vt:lpstr>
      <vt:lpstr>RO Standaard 2012</vt:lpstr>
      <vt:lpstr>Beschikbaarstelling bronbestanden plan</vt:lpstr>
      <vt:lpstr>Beschikbaarstelling plannen </vt:lpstr>
      <vt:lpstr>RUIMTELIJK PLAN &amp; IMRO</vt:lpstr>
      <vt:lpstr>Ruimtelijk plan vs Planversie (1)</vt:lpstr>
      <vt:lpstr>Ruimtelijk plan vs Planversie (2)</vt:lpstr>
      <vt:lpstr>Ruimtelijk plan vs Planversie (3)</vt:lpstr>
      <vt:lpstr>Samenhang ruimtelijk plannen </vt:lpstr>
      <vt:lpstr>Conclusies</vt:lpstr>
      <vt:lpstr>Hoe verder?</vt:lpstr>
      <vt:lpstr>Resultaat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subject>RGBZ-werkgroep 20120306</dc:subject>
  <dc:creator>Arjan Kloosterboer (KING)</dc:creator>
  <cp:lastModifiedBy>Ellen Debats</cp:lastModifiedBy>
  <cp:revision>539</cp:revision>
  <cp:lastPrinted>1601-01-01T00:00:00Z</cp:lastPrinted>
  <dcterms:created xsi:type="dcterms:W3CDTF">2010-05-26T08:56:31Z</dcterms:created>
  <dcterms:modified xsi:type="dcterms:W3CDTF">2013-09-10T12:25:06Z</dcterms:modified>
</cp:coreProperties>
</file>